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2" r:id="rId7"/>
    <p:sldId id="263" r:id="rId8"/>
    <p:sldId id="265" r:id="rId9"/>
    <p:sldId id="267" r:id="rId10"/>
    <p:sldId id="269" r:id="rId11"/>
    <p:sldId id="270" r:id="rId1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4" d="100"/>
          <a:sy n="54" d="100"/>
        </p:scale>
        <p:origin x="-97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E105311-58DF-47BD-AD9C-B0E99EE1F553}" type="slidenum">
              <a:rPr lang="en-US" smtClean="0"/>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05311-58DF-47BD-AD9C-B0E99EE1F55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05311-58DF-47BD-AD9C-B0E99EE1F553}"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05311-58DF-47BD-AD9C-B0E99EE1F553}" type="slidenum">
              <a:rPr lang="en-US" smtClean="0"/>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CE105311-58DF-47BD-AD9C-B0E99EE1F553}"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05311-58DF-47BD-AD9C-B0E99EE1F553}"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E105311-58DF-47BD-AD9C-B0E99EE1F553}"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E105311-58DF-47BD-AD9C-B0E99EE1F553}"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105311-58DF-47BD-AD9C-B0E99EE1F55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05311-58DF-47BD-AD9C-B0E99EE1F553}" type="slidenum">
              <a:rPr lang="en-US" smtClean="0"/>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472A104-96FD-412A-8192-D799CA3ADBD8}" type="datetimeFigureOut">
              <a:rPr lang="en-US" smtClean="0"/>
              <a:t>10/21/2011</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CE105311-58DF-47BD-AD9C-B0E99EE1F553}" type="slidenum">
              <a:rPr lang="en-US" smtClean="0"/>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6472A104-96FD-412A-8192-D799CA3ADBD8}" type="datetimeFigureOut">
              <a:rPr lang="en-US" smtClean="0"/>
              <a:t>10/21/2011</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E105311-58DF-47BD-AD9C-B0E99EE1F553}"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October 21, 2011</a:t>
            </a:r>
            <a:endParaRPr lang="en-US" dirty="0"/>
          </a:p>
        </p:txBody>
      </p:sp>
      <p:sp>
        <p:nvSpPr>
          <p:cNvPr id="2" name="Title 1"/>
          <p:cNvSpPr>
            <a:spLocks noGrp="1"/>
          </p:cNvSpPr>
          <p:nvPr>
            <p:ph type="ctrTitle"/>
          </p:nvPr>
        </p:nvSpPr>
        <p:spPr/>
        <p:txBody>
          <a:bodyPr>
            <a:normAutofit/>
          </a:bodyPr>
          <a:lstStyle/>
          <a:p>
            <a:r>
              <a:rPr lang="en-US" dirty="0" smtClean="0"/>
              <a:t>Tuition for Nonresident Students of Albemarle County Employees</a:t>
            </a:r>
            <a:endParaRPr lang="en-US" dirty="0"/>
          </a:p>
        </p:txBody>
      </p:sp>
    </p:spTree>
    <p:extLst>
      <p:ext uri="{BB962C8B-B14F-4D97-AF65-F5344CB8AC3E}">
        <p14:creationId xmlns:p14="http://schemas.microsoft.com/office/powerpoint/2010/main" val="30133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Group Themes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Highlights are fully explained in the report.</a:t>
            </a:r>
          </a:p>
          <a:p>
            <a:r>
              <a:rPr lang="en-US" dirty="0" smtClean="0"/>
              <a:t>Communication…</a:t>
            </a:r>
          </a:p>
          <a:p>
            <a:r>
              <a:rPr lang="en-US" dirty="0" smtClean="0"/>
              <a:t>Impact of tuition on Strategic Goal 3…</a:t>
            </a:r>
          </a:p>
          <a:p>
            <a:r>
              <a:rPr lang="en-US" dirty="0" smtClean="0"/>
              <a:t>Adverse impact on teacher efficacy…</a:t>
            </a:r>
          </a:p>
          <a:p>
            <a:r>
              <a:rPr lang="en-US" dirty="0" smtClean="0"/>
              <a:t>Differentiated value added by children of public servants…</a:t>
            </a:r>
          </a:p>
          <a:p>
            <a:r>
              <a:rPr lang="en-US" dirty="0" smtClean="0"/>
              <a:t>A sliding scale…</a:t>
            </a:r>
          </a:p>
          <a:p>
            <a:r>
              <a:rPr lang="en-US" dirty="0" smtClean="0"/>
              <a:t>Within sight of the County line…</a:t>
            </a:r>
          </a:p>
          <a:p>
            <a:r>
              <a:rPr lang="en-US" dirty="0" smtClean="0"/>
              <a:t>Child custody and property locations…</a:t>
            </a:r>
          </a:p>
          <a:p>
            <a:r>
              <a:rPr lang="en-US" dirty="0" smtClean="0"/>
              <a:t>A cafeteria plan…</a:t>
            </a:r>
          </a:p>
          <a:p>
            <a:r>
              <a:rPr lang="en-US" dirty="0" smtClean="0"/>
              <a:t>Procedural and options enhancements…</a:t>
            </a:r>
          </a:p>
          <a:p>
            <a:r>
              <a:rPr lang="en-US" dirty="0" smtClean="0"/>
              <a:t>Employees feeling engaged and valued…</a:t>
            </a:r>
          </a:p>
          <a:p>
            <a:endParaRPr lang="en-US" dirty="0" smtClean="0"/>
          </a:p>
          <a:p>
            <a:endParaRPr lang="en-US" dirty="0"/>
          </a:p>
        </p:txBody>
      </p:sp>
    </p:spTree>
    <p:extLst>
      <p:ext uri="{BB962C8B-B14F-4D97-AF65-F5344CB8AC3E}">
        <p14:creationId xmlns:p14="http://schemas.microsoft.com/office/powerpoint/2010/main" val="3866383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October 21, 2011</a:t>
            </a:r>
            <a:endParaRPr lang="en-US" dirty="0"/>
          </a:p>
        </p:txBody>
      </p:sp>
      <p:sp>
        <p:nvSpPr>
          <p:cNvPr id="2" name="Title 1"/>
          <p:cNvSpPr>
            <a:spLocks noGrp="1"/>
          </p:cNvSpPr>
          <p:nvPr>
            <p:ph type="ctrTitle"/>
          </p:nvPr>
        </p:nvSpPr>
        <p:spPr/>
        <p:txBody>
          <a:bodyPr>
            <a:normAutofit/>
          </a:bodyPr>
          <a:lstStyle/>
          <a:p>
            <a:r>
              <a:rPr lang="en-US" dirty="0" smtClean="0"/>
              <a:t>Tuition for Nonresident Students of Albemarle County Employees</a:t>
            </a:r>
            <a:endParaRPr lang="en-US" dirty="0"/>
          </a:p>
        </p:txBody>
      </p:sp>
    </p:spTree>
    <p:extLst>
      <p:ext uri="{BB962C8B-B14F-4D97-AF65-F5344CB8AC3E}">
        <p14:creationId xmlns:p14="http://schemas.microsoft.com/office/powerpoint/2010/main" val="447144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sz="quarter" idx="1"/>
          </p:nvPr>
        </p:nvSpPr>
        <p:spPr/>
        <p:txBody>
          <a:bodyPr/>
          <a:lstStyle/>
          <a:p>
            <a:r>
              <a:rPr lang="en-US" dirty="0" smtClean="0"/>
              <a:t>The full report was created based on concerns raised from nonresident employees to the School Board that the tuition charged to County employees for their children to attend school here creates a hardship and may affect recruitment and retention.</a:t>
            </a:r>
            <a:endParaRPr lang="en-US" dirty="0"/>
          </a:p>
        </p:txBody>
      </p:sp>
    </p:spTree>
    <p:extLst>
      <p:ext uri="{BB962C8B-B14F-4D97-AF65-F5344CB8AC3E}">
        <p14:creationId xmlns:p14="http://schemas.microsoft.com/office/powerpoint/2010/main" val="4186099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a:t>
            </a:r>
            <a:endParaRPr lang="en-US" dirty="0"/>
          </a:p>
        </p:txBody>
      </p:sp>
      <p:sp>
        <p:nvSpPr>
          <p:cNvPr id="3" name="Content Placeholder 2"/>
          <p:cNvSpPr>
            <a:spLocks noGrp="1"/>
          </p:cNvSpPr>
          <p:nvPr>
            <p:ph sz="quarter" idx="1"/>
          </p:nvPr>
        </p:nvSpPr>
        <p:spPr/>
        <p:txBody>
          <a:bodyPr>
            <a:normAutofit/>
          </a:bodyPr>
          <a:lstStyle/>
          <a:p>
            <a:r>
              <a:rPr lang="en-US" dirty="0" smtClean="0"/>
              <a:t>Policy JEC, Part III.</a:t>
            </a:r>
          </a:p>
          <a:p>
            <a:r>
              <a:rPr lang="en-US" dirty="0" smtClean="0"/>
              <a:t>Full tuition is approximately $8,800 .</a:t>
            </a:r>
          </a:p>
          <a:p>
            <a:r>
              <a:rPr lang="en-US" dirty="0" smtClean="0"/>
              <a:t>County employees are charged ½ of this amount for their first child and ¼ of this amount for additional children.</a:t>
            </a:r>
          </a:p>
          <a:p>
            <a:r>
              <a:rPr lang="en-US" dirty="0" smtClean="0"/>
              <a:t>It is estimated by our Finance Department that for each new student we bring in through this benefit, we are receiving approximately $1,000 in additional state funding.</a:t>
            </a:r>
            <a:endParaRPr lang="en-US" dirty="0"/>
          </a:p>
        </p:txBody>
      </p:sp>
    </p:spTree>
    <p:extLst>
      <p:ext uri="{BB962C8B-B14F-4D97-AF65-F5344CB8AC3E}">
        <p14:creationId xmlns:p14="http://schemas.microsoft.com/office/powerpoint/2010/main" val="4106761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 Research</a:t>
            </a:r>
            <a:endParaRPr lang="en-US"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50</a:t>
            </a:r>
            <a:r>
              <a:rPr lang="en-US" dirty="0"/>
              <a:t>% of our competitive employment market offers enrollment in the school division for nonresident families. </a:t>
            </a:r>
            <a:endParaRPr lang="en-US" dirty="0" smtClean="0"/>
          </a:p>
          <a:p>
            <a:pPr marL="0" indent="0">
              <a:buNone/>
            </a:pPr>
            <a:endParaRPr lang="en-US" dirty="0" smtClean="0"/>
          </a:p>
          <a:p>
            <a:r>
              <a:rPr lang="en-US" dirty="0" smtClean="0"/>
              <a:t>78</a:t>
            </a:r>
            <a:r>
              <a:rPr lang="en-US" dirty="0"/>
              <a:t>% of our employees </a:t>
            </a:r>
            <a:r>
              <a:rPr lang="en-US" u="sng" dirty="0"/>
              <a:t>are</a:t>
            </a:r>
            <a:r>
              <a:rPr lang="en-US" dirty="0"/>
              <a:t> in favor of or ambivalent toward providing a benefit to other employees for which they are not eligible, as long as it does not impact them.</a:t>
            </a:r>
          </a:p>
        </p:txBody>
      </p:sp>
    </p:spTree>
    <p:extLst>
      <p:ext uri="{BB962C8B-B14F-4D97-AF65-F5344CB8AC3E}">
        <p14:creationId xmlns:p14="http://schemas.microsoft.com/office/powerpoint/2010/main" val="24241403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Picture</a:t>
            </a:r>
            <a:endParaRPr lang="en-US" dirty="0"/>
          </a:p>
        </p:txBody>
      </p:sp>
      <p:sp>
        <p:nvSpPr>
          <p:cNvPr id="3" name="Content Placeholder 2"/>
          <p:cNvSpPr>
            <a:spLocks noGrp="1"/>
          </p:cNvSpPr>
          <p:nvPr>
            <p:ph sz="quarter" idx="1"/>
          </p:nvPr>
        </p:nvSpPr>
        <p:spPr/>
        <p:txBody>
          <a:bodyPr>
            <a:normAutofit lnSpcReduction="10000"/>
          </a:bodyPr>
          <a:lstStyle/>
          <a:p>
            <a:r>
              <a:rPr lang="en-US" dirty="0"/>
              <a:t>The current local cost for each child for 2011-12 is $</a:t>
            </a:r>
            <a:r>
              <a:rPr lang="en-US" dirty="0" smtClean="0"/>
              <a:t>8,767.</a:t>
            </a:r>
          </a:p>
          <a:p>
            <a:pPr marL="0" indent="0">
              <a:buNone/>
            </a:pPr>
            <a:endParaRPr lang="en-US" dirty="0" smtClean="0"/>
          </a:p>
          <a:p>
            <a:pPr lvl="0"/>
            <a:r>
              <a:rPr lang="en-US" dirty="0" smtClean="0"/>
              <a:t>We currently have 15 </a:t>
            </a:r>
            <a:r>
              <a:rPr lang="en-US" dirty="0"/>
              <a:t>students at full tuition (1/2 of the local cost) x $4,383.50 = $</a:t>
            </a:r>
            <a:r>
              <a:rPr lang="en-US" dirty="0" smtClean="0"/>
              <a:t>65,752.50.</a:t>
            </a:r>
          </a:p>
          <a:p>
            <a:pPr marL="0" lvl="0" indent="0" algn="ctr">
              <a:buNone/>
            </a:pPr>
            <a:r>
              <a:rPr lang="en-US" dirty="0"/>
              <a:t>a</a:t>
            </a:r>
            <a:r>
              <a:rPr lang="en-US" dirty="0" smtClean="0"/>
              <a:t>nd </a:t>
            </a:r>
            <a:endParaRPr lang="en-US" dirty="0"/>
          </a:p>
          <a:p>
            <a:pPr lvl="0"/>
            <a:r>
              <a:rPr lang="en-US" dirty="0" smtClean="0"/>
              <a:t>2 </a:t>
            </a:r>
            <a:r>
              <a:rPr lang="en-US" dirty="0"/>
              <a:t>students who are second and third children x $2,191.75 = $</a:t>
            </a:r>
            <a:r>
              <a:rPr lang="en-US" dirty="0" smtClean="0"/>
              <a:t>4,383.50.</a:t>
            </a:r>
          </a:p>
          <a:p>
            <a:pPr marL="0" lvl="0" indent="0">
              <a:buNone/>
            </a:pPr>
            <a:endParaRPr lang="en-US" dirty="0" smtClean="0"/>
          </a:p>
          <a:p>
            <a:pPr lvl="0"/>
            <a:r>
              <a:rPr lang="en-US" dirty="0"/>
              <a:t>ACPS is expending $149,039.00 in local dollars for these students and receiving $87,135.50 in tuition and state funding for a funding deficit of $61,904.</a:t>
            </a:r>
          </a:p>
          <a:p>
            <a:pPr lvl="0"/>
            <a:endParaRPr lang="en-US" dirty="0" smtClean="0"/>
          </a:p>
          <a:p>
            <a:pPr marL="0" lvl="0" indent="0">
              <a:buNone/>
            </a:pPr>
            <a:endParaRPr lang="en-US" dirty="0" smtClean="0"/>
          </a:p>
          <a:p>
            <a:pPr lvl="0"/>
            <a:endParaRPr lang="en-US" dirty="0"/>
          </a:p>
          <a:p>
            <a:endParaRPr lang="en-US" dirty="0"/>
          </a:p>
        </p:txBody>
      </p:sp>
    </p:spTree>
    <p:extLst>
      <p:ext uri="{BB962C8B-B14F-4D97-AF65-F5344CB8AC3E}">
        <p14:creationId xmlns:p14="http://schemas.microsoft.com/office/powerpoint/2010/main" val="2632739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a:r>
              <a:rPr lang="en-US" dirty="0" smtClean="0"/>
              <a:t/>
            </a:r>
            <a:br>
              <a:rPr lang="en-US" dirty="0" smtClean="0"/>
            </a:br>
            <a:r>
              <a:rPr lang="en-US" dirty="0" smtClean="0"/>
              <a:t>Survey Highlights</a:t>
            </a:r>
            <a:br>
              <a:rPr lang="en-US" dirty="0" smtClean="0"/>
            </a:br>
            <a:endParaRPr lang="en-US" dirty="0"/>
          </a:p>
        </p:txBody>
      </p:sp>
      <p:sp>
        <p:nvSpPr>
          <p:cNvPr id="3" name="Content Placeholder 2"/>
          <p:cNvSpPr>
            <a:spLocks noGrp="1"/>
          </p:cNvSpPr>
          <p:nvPr>
            <p:ph sz="quarter" idx="1"/>
          </p:nvPr>
        </p:nvSpPr>
        <p:spPr/>
        <p:txBody>
          <a:bodyPr>
            <a:normAutofit/>
          </a:bodyPr>
          <a:lstStyle/>
          <a:p>
            <a:r>
              <a:rPr lang="en-US" dirty="0" smtClean="0"/>
              <a:t>The </a:t>
            </a:r>
            <a:r>
              <a:rPr lang="en-US" dirty="0"/>
              <a:t>survey was sent out to all staff via a link in a direct e-mail during a window lasting from September 2 through September 9, 2011. </a:t>
            </a:r>
            <a:endParaRPr lang="en-US" dirty="0" smtClean="0"/>
          </a:p>
          <a:p>
            <a:r>
              <a:rPr lang="en-US" dirty="0" smtClean="0"/>
              <a:t>Results included represent the employees with school-aged children who responded. </a:t>
            </a:r>
          </a:p>
          <a:p>
            <a:endParaRPr lang="en-US" dirty="0"/>
          </a:p>
        </p:txBody>
      </p:sp>
    </p:spTree>
    <p:extLst>
      <p:ext uri="{BB962C8B-B14F-4D97-AF65-F5344CB8AC3E}">
        <p14:creationId xmlns:p14="http://schemas.microsoft.com/office/powerpoint/2010/main" val="38756870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Employees Residing </a:t>
            </a:r>
            <a:r>
              <a:rPr lang="en-US" u="sng" dirty="0" smtClean="0"/>
              <a:t>inside</a:t>
            </a:r>
            <a:r>
              <a:rPr lang="en-US" dirty="0" smtClean="0"/>
              <a:t> the County with School-Aged Children</a:t>
            </a:r>
            <a:endParaRPr lang="en-US" dirty="0"/>
          </a:p>
        </p:txBody>
      </p:sp>
      <p:sp>
        <p:nvSpPr>
          <p:cNvPr id="3" name="Content Placeholder 2"/>
          <p:cNvSpPr>
            <a:spLocks noGrp="1"/>
          </p:cNvSpPr>
          <p:nvPr>
            <p:ph sz="quarter" idx="1"/>
          </p:nvPr>
        </p:nvSpPr>
        <p:spPr/>
        <p:txBody>
          <a:bodyPr/>
          <a:lstStyle/>
          <a:p>
            <a:endParaRPr lang="en-US" dirty="0" smtClean="0"/>
          </a:p>
          <a:p>
            <a:r>
              <a:rPr lang="en-US" dirty="0" smtClean="0"/>
              <a:t>285 responded.</a:t>
            </a:r>
          </a:p>
          <a:p>
            <a:pPr marL="0" indent="0">
              <a:buNone/>
            </a:pPr>
            <a:endParaRPr lang="en-US" dirty="0" smtClean="0"/>
          </a:p>
          <a:p>
            <a:r>
              <a:rPr lang="en-US" dirty="0" smtClean="0"/>
              <a:t>75 said they might consider moving outside the county if the tuition were reduced or eliminated.</a:t>
            </a:r>
          </a:p>
          <a:p>
            <a:pPr marL="0" indent="0">
              <a:buNone/>
            </a:pPr>
            <a:endParaRPr lang="en-US" dirty="0" smtClean="0"/>
          </a:p>
          <a:p>
            <a:r>
              <a:rPr lang="en-US" dirty="0" smtClean="0"/>
              <a:t>57 said they weren’t sure.</a:t>
            </a:r>
            <a:endParaRPr lang="en-US" dirty="0"/>
          </a:p>
        </p:txBody>
      </p:sp>
    </p:spTree>
    <p:extLst>
      <p:ext uri="{BB962C8B-B14F-4D97-AF65-F5344CB8AC3E}">
        <p14:creationId xmlns:p14="http://schemas.microsoft.com/office/powerpoint/2010/main" val="1649408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Employees Residing </a:t>
            </a:r>
            <a:r>
              <a:rPr lang="en-US" u="sng" dirty="0"/>
              <a:t>O</a:t>
            </a:r>
            <a:r>
              <a:rPr lang="en-US" u="sng" dirty="0" smtClean="0"/>
              <a:t>utside </a:t>
            </a:r>
            <a:r>
              <a:rPr lang="en-US" dirty="0" smtClean="0"/>
              <a:t>the County with School-Aged Children</a:t>
            </a:r>
            <a:endParaRPr lang="en-US" dirty="0"/>
          </a:p>
        </p:txBody>
      </p:sp>
      <p:sp>
        <p:nvSpPr>
          <p:cNvPr id="4" name="Text Placeholder 3"/>
          <p:cNvSpPr>
            <a:spLocks noGrp="1"/>
          </p:cNvSpPr>
          <p:nvPr>
            <p:ph type="body" idx="1"/>
          </p:nvPr>
        </p:nvSpPr>
        <p:spPr/>
        <p:txBody>
          <a:bodyPr/>
          <a:lstStyle/>
          <a:p>
            <a:endParaRPr lang="en-US" dirty="0"/>
          </a:p>
        </p:txBody>
      </p:sp>
      <p:sp>
        <p:nvSpPr>
          <p:cNvPr id="3" name="Content Placeholder 2"/>
          <p:cNvSpPr>
            <a:spLocks noGrp="1"/>
          </p:cNvSpPr>
          <p:nvPr>
            <p:ph sz="half" idx="2"/>
          </p:nvPr>
        </p:nvSpPr>
        <p:spPr>
          <a:xfrm>
            <a:off x="762000" y="1524000"/>
            <a:ext cx="3733800" cy="3886200"/>
          </a:xfrm>
        </p:spPr>
        <p:txBody>
          <a:bodyPr>
            <a:normAutofit lnSpcReduction="10000"/>
          </a:bodyPr>
          <a:lstStyle/>
          <a:p>
            <a:endParaRPr lang="en-US" dirty="0" smtClean="0"/>
          </a:p>
          <a:p>
            <a:r>
              <a:rPr lang="en-US" dirty="0" smtClean="0"/>
              <a:t>171 </a:t>
            </a:r>
            <a:r>
              <a:rPr lang="en-US" dirty="0"/>
              <a:t>responded</a:t>
            </a:r>
            <a:r>
              <a:rPr lang="en-US" dirty="0" smtClean="0"/>
              <a:t>.</a:t>
            </a:r>
          </a:p>
          <a:p>
            <a:r>
              <a:rPr lang="en-US" dirty="0"/>
              <a:t>A</a:t>
            </a:r>
            <a:r>
              <a:rPr lang="en-US" dirty="0" smtClean="0"/>
              <a:t>t zero cost, nearly all respondents would participate. As the cost increased, fewer would participate, and the financial cost to the County school system is diminished.</a:t>
            </a:r>
          </a:p>
        </p:txBody>
      </p:sp>
      <p:graphicFrame>
        <p:nvGraphicFramePr>
          <p:cNvPr id="8" name="Object 7"/>
          <p:cNvGraphicFramePr>
            <a:graphicFrameLocks noChangeAspect="1"/>
          </p:cNvGraphicFramePr>
          <p:nvPr>
            <p:extLst>
              <p:ext uri="{D42A27DB-BD31-4B8C-83A1-F6EECF244321}">
                <p14:modId xmlns:p14="http://schemas.microsoft.com/office/powerpoint/2010/main" val="1780396723"/>
              </p:ext>
            </p:extLst>
          </p:nvPr>
        </p:nvGraphicFramePr>
        <p:xfrm>
          <a:off x="4419600" y="1447800"/>
          <a:ext cx="7848600" cy="5181600"/>
        </p:xfrm>
        <a:graphic>
          <a:graphicData uri="http://schemas.openxmlformats.org/presentationml/2006/ole">
            <mc:AlternateContent xmlns:mc="http://schemas.openxmlformats.org/markup-compatibility/2006">
              <mc:Choice xmlns:v="urn:schemas-microsoft-com:vml" Requires="v">
                <p:oleObj spid="_x0000_s1026" name="Document" r:id="rId3" imgW="6084422" imgH="2991202" progId="Word.Document.12">
                  <p:embed/>
                </p:oleObj>
              </mc:Choice>
              <mc:Fallback>
                <p:oleObj name="Document" r:id="rId3" imgW="6084422" imgH="2991202" progId="Word.Document.12">
                  <p:embed/>
                  <p:pic>
                    <p:nvPicPr>
                      <p:cNvPr id="0" name=""/>
                      <p:cNvPicPr/>
                      <p:nvPr/>
                    </p:nvPicPr>
                    <p:blipFill>
                      <a:blip r:embed="rId4"/>
                      <a:stretch>
                        <a:fillRect/>
                      </a:stretch>
                    </p:blipFill>
                    <p:spPr>
                      <a:xfrm>
                        <a:off x="4419600" y="1447800"/>
                        <a:ext cx="7848600" cy="5181600"/>
                      </a:xfrm>
                      <a:prstGeom prst="rect">
                        <a:avLst/>
                      </a:prstGeom>
                    </p:spPr>
                  </p:pic>
                </p:oleObj>
              </mc:Fallback>
            </mc:AlternateContent>
          </a:graphicData>
        </a:graphic>
      </p:graphicFrame>
    </p:spTree>
    <p:extLst>
      <p:ext uri="{BB962C8B-B14F-4D97-AF65-F5344CB8AC3E}">
        <p14:creationId xmlns:p14="http://schemas.microsoft.com/office/powerpoint/2010/main" val="2697641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Group</a:t>
            </a:r>
            <a:endParaRPr lang="en-US" dirty="0"/>
          </a:p>
        </p:txBody>
      </p:sp>
      <p:sp>
        <p:nvSpPr>
          <p:cNvPr id="3" name="Content Placeholder 2"/>
          <p:cNvSpPr>
            <a:spLocks noGrp="1"/>
          </p:cNvSpPr>
          <p:nvPr>
            <p:ph sz="quarter" idx="1"/>
          </p:nvPr>
        </p:nvSpPr>
        <p:spPr/>
        <p:txBody>
          <a:bodyPr>
            <a:normAutofit/>
          </a:bodyPr>
          <a:lstStyle/>
          <a:p>
            <a:r>
              <a:rPr lang="en-US" dirty="0"/>
              <a:t>W</a:t>
            </a:r>
            <a:r>
              <a:rPr lang="en-US" dirty="0" smtClean="0"/>
              <a:t>e asked survey participants to provide an e-mail address if they were interested in participating in a focus group to discuss this issue. </a:t>
            </a:r>
          </a:p>
          <a:p>
            <a:r>
              <a:rPr lang="en-US" dirty="0"/>
              <a:t>W</a:t>
            </a:r>
            <a:r>
              <a:rPr lang="en-US" dirty="0" smtClean="0"/>
              <a:t>e invited all who indicated willingness an opportunity to attend a focus group meeting at 4;30 PM on October 20, 2011, at the ARC.</a:t>
            </a:r>
          </a:p>
          <a:p>
            <a:r>
              <a:rPr lang="en-US" dirty="0" smtClean="0"/>
              <a:t>We are very thankful to all the participants for your time and honesty in this conversation!</a:t>
            </a:r>
            <a:endParaRPr lang="en-US" dirty="0"/>
          </a:p>
        </p:txBody>
      </p:sp>
    </p:spTree>
    <p:extLst>
      <p:ext uri="{BB962C8B-B14F-4D97-AF65-F5344CB8AC3E}">
        <p14:creationId xmlns:p14="http://schemas.microsoft.com/office/powerpoint/2010/main" val="74413122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134</TotalTime>
  <Words>517</Words>
  <Application>Microsoft Office PowerPoint</Application>
  <PresentationFormat>On-screen Show (4:3)</PresentationFormat>
  <Paragraphs>56</Paragraphs>
  <Slides>11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3" baseType="lpstr">
      <vt:lpstr>Equity</vt:lpstr>
      <vt:lpstr>Microsoft Word Document</vt:lpstr>
      <vt:lpstr>Tuition for Nonresident Students of Albemarle County Employees</vt:lpstr>
      <vt:lpstr>Purpose</vt:lpstr>
      <vt:lpstr>Policy</vt:lpstr>
      <vt:lpstr>Market Research</vt:lpstr>
      <vt:lpstr>Current Picture</vt:lpstr>
      <vt:lpstr> Survey Highlights </vt:lpstr>
      <vt:lpstr>Employees Residing inside the County with School-Aged Children</vt:lpstr>
      <vt:lpstr>Employees Residing Outside the County with School-Aged Children</vt:lpstr>
      <vt:lpstr>Focus Group</vt:lpstr>
      <vt:lpstr>Focus Group Themes</vt:lpstr>
      <vt:lpstr>Tuition for Nonresident Students of Albemarle County Employees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Tuition for Nonresident Students of Albemarle County Employees</dc:title>
  <dc:creator>acps</dc:creator>
  <cp:lastModifiedBy>acps</cp:lastModifiedBy>
  <cp:revision>9</cp:revision>
  <cp:lastPrinted>2011-10-21T16:53:50Z</cp:lastPrinted>
  <dcterms:created xsi:type="dcterms:W3CDTF">2011-10-21T16:07:04Z</dcterms:created>
  <dcterms:modified xsi:type="dcterms:W3CDTF">2011-10-21T18:21:19Z</dcterms:modified>
</cp:coreProperties>
</file>